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57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914400" y="-914400"/>
            <a:ext cx="2743200" cy="27432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772400" y="3657600"/>
            <a:ext cx="2286000" cy="2286000"/>
          </a:xfrm>
          <a:prstGeom prst="ellipse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东南亚跨境电商物流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468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CCFBF1"/>
                </a:solidFill>
                <a:latin typeface="Microsoft YaHei"/>
              </a:defRPr>
            </a:pPr>
            <a:r>
              <a:t>增长机会分析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43200" y="3383280"/>
            <a:ext cx="3657600" cy="457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2743200" y="34290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0F766E"/>
                </a:solidFill>
                <a:latin typeface="Microsoft YaHei"/>
              </a:defRPr>
            </a:pPr>
            <a:r>
              <a:t>基于麦肯锡三段论分析方法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CCFBF1"/>
                </a:solidFill>
                <a:latin typeface="Microsoft YaHei"/>
              </a:defRPr>
            </a:pPr>
            <a:r>
              <a:t>战略咨询报告 |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0F766E"/>
                </a:solidFill>
                <a:latin typeface="Microsoft YaHei"/>
              </a:defRPr>
            </a:pPr>
            <a:r>
              <a:t>分析框架：麦肯锡三段论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097280"/>
            <a:ext cx="2651760" cy="32004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1325880" y="1371600"/>
            <a:ext cx="914400" cy="9144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325880" y="150876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766E"/>
                </a:solidFill>
                <a:latin typeface="Microsoft YaHei"/>
              </a:defRPr>
            </a:pPr>
            <a:r>
              <a:t>大前提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926080"/>
            <a:ext cx="2468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34E4A"/>
                </a:solidFill>
                <a:latin typeface="Microsoft YaHei"/>
              </a:defRPr>
            </a:pPr>
            <a:r>
              <a:t>东南亚电商市场蓬勃发展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56616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4748B"/>
                </a:solidFill>
                <a:latin typeface="Microsoft YaHei"/>
              </a:defRPr>
            </a:pPr>
            <a:r>
              <a:t>数字经济崛起与消费升级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91840" y="1097280"/>
            <a:ext cx="2651760" cy="32004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4160520" y="1371600"/>
            <a:ext cx="914400" cy="9144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160520" y="150876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246888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766E"/>
                </a:solidFill>
                <a:latin typeface="Microsoft YaHei"/>
              </a:defRPr>
            </a:pPr>
            <a:r>
              <a:t>小前提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83280" y="2926080"/>
            <a:ext cx="2468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34E4A"/>
                </a:solidFill>
                <a:latin typeface="Microsoft YaHei"/>
              </a:defRPr>
            </a:pPr>
            <a:r>
              <a:t>跨境物流是核心增长引擎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83280" y="356616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4748B"/>
                </a:solidFill>
                <a:latin typeface="Microsoft YaHei"/>
              </a:defRPr>
            </a:pPr>
            <a:r>
              <a:t>痛点即机遇，瓶颈即空间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26480" y="1097280"/>
            <a:ext cx="2651760" cy="32004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6995160" y="1371600"/>
            <a:ext cx="914400" cy="914400"/>
          </a:xfrm>
          <a:prstGeom prst="ellipse">
            <a:avLst/>
          </a:prstGeom>
          <a:solidFill>
            <a:srgbClr val="0F76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995160" y="150876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246888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766E"/>
                </a:solidFill>
                <a:latin typeface="Microsoft YaHei"/>
              </a:defRPr>
            </a:pPr>
            <a:r>
              <a:t>结论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2926080"/>
            <a:ext cx="2468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34E4A"/>
                </a:solidFill>
                <a:latin typeface="Microsoft YaHei"/>
              </a:defRPr>
            </a:pPr>
            <a:r>
              <a:t>存在巨大增长机会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7920" y="356616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4748B"/>
                </a:solidFill>
                <a:latin typeface="Microsoft YaHei"/>
              </a:defRPr>
            </a:pPr>
            <a:r>
              <a:t>投资与布局的黄金窗口期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08960" y="237744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14B8A6"/>
                </a:solidFill>
                <a:latin typeface="Microsoft YaHei"/>
              </a:defRPr>
            </a:pPr>
            <a:r>
              <a:t>→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237744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14B8A6"/>
                </a:solidFill>
                <a:latin typeface="Microsoft YaHei"/>
              </a:defRPr>
            </a:pPr>
            <a:r>
              <a:t>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94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1371600" y="3200400"/>
            <a:ext cx="3200400" cy="3200400"/>
          </a:xfrm>
          <a:prstGeom prst="ellipse">
            <a:avLst/>
          </a:prstGeom>
          <a:solidFill>
            <a:srgbClr val="0F76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743200" cy="2743200"/>
          </a:xfrm>
          <a:prstGeom prst="ellipse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CCFBF1"/>
                </a:solidFill>
                <a:latin typeface="Microsoft YaHei"/>
              </a:defRPr>
            </a:pPr>
            <a:r>
              <a:t>PART 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8229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Microsoft YaHei"/>
              </a:defRPr>
            </a:pPr>
            <a:r>
              <a:t>大前提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CCFBF1"/>
                </a:solidFill>
                <a:latin typeface="Microsoft YaHei"/>
              </a:defRPr>
            </a:pPr>
            <a:r>
              <a:t>东南亚数字经济崛起</a:t>
            </a:r>
          </a:p>
        </p:txBody>
      </p:sp>
      <p:sp>
        <p:nvSpPr>
          <p:cNvPr id="7" name="Rectangle 6"/>
          <p:cNvSpPr/>
          <p:nvPr/>
        </p:nvSpPr>
        <p:spPr>
          <a:xfrm>
            <a:off x="3886200" y="3840480"/>
            <a:ext cx="1371600" cy="36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F76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东南亚电商市场高速增长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65760" y="960120"/>
            <a:ext cx="2011680" cy="1600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65760" y="10972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0F766E"/>
                </a:solidFill>
                <a:latin typeface="Microsoft YaHei"/>
              </a:defRPr>
            </a:pPr>
            <a:r>
              <a:t>2,000+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64592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0D9488"/>
                </a:solidFill>
                <a:latin typeface="Microsoft YaHei"/>
              </a:defRPr>
            </a:pPr>
            <a:r>
              <a:t>亿美元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96596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4748B"/>
                </a:solidFill>
                <a:latin typeface="Microsoft YaHei"/>
              </a:defRPr>
            </a:pPr>
            <a:r>
              <a:t>2025年电商市场规模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60320" y="960120"/>
            <a:ext cx="2011680" cy="1600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560320" y="10972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0F766E"/>
                </a:solidFill>
                <a:latin typeface="Microsoft YaHei"/>
              </a:defRPr>
            </a:pPr>
            <a:r>
              <a:t>20%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0" y="164592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0D9488"/>
                </a:solidFill>
                <a:latin typeface="Microsoft YaHei"/>
              </a:defRPr>
            </a:pPr>
            <a:r>
              <a:t>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51760" y="196596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4748B"/>
                </a:solidFill>
                <a:latin typeface="Microsoft YaHei"/>
              </a:defRPr>
            </a:pPr>
            <a:r>
              <a:t>年复合增长率(CAGR)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754880" y="960120"/>
            <a:ext cx="2011680" cy="1600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754880" y="10972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0F766E"/>
                </a:solidFill>
                <a:latin typeface="Microsoft YaHei"/>
              </a:defRPr>
            </a:pPr>
            <a:r>
              <a:t>4亿+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164592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0D9488"/>
                </a:solidFill>
                <a:latin typeface="Microsoft YaHei"/>
              </a:defRPr>
            </a:pPr>
            <a:r>
              <a:t>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46320" y="196596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4748B"/>
                </a:solidFill>
                <a:latin typeface="Microsoft YaHei"/>
              </a:defRPr>
            </a:pPr>
            <a:r>
              <a:t>网购用户规模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949440" y="960120"/>
            <a:ext cx="2011680" cy="1600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949440" y="10972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0F766E"/>
                </a:solidFill>
                <a:latin typeface="Microsoft YaHei"/>
              </a:defRPr>
            </a:pPr>
            <a:r>
              <a:t>80%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49440" y="164592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0D9488"/>
                </a:solidFill>
                <a:latin typeface="Microsoft YaHei"/>
              </a:defRPr>
            </a:pPr>
            <a:r>
              <a:t>+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40879" y="196596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4748B"/>
                </a:solidFill>
                <a:latin typeface="Microsoft YaHei"/>
              </a:defRPr>
            </a:pPr>
            <a:r>
              <a:t>移动互联网覆盖率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65760" y="2788920"/>
            <a:ext cx="8412480" cy="201168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548640" y="292608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F766E"/>
                </a:solidFill>
                <a:latin typeface="Microsoft YaHei"/>
              </a:defRPr>
            </a:pPr>
            <a:r>
              <a:t>关键洞察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3291840"/>
            <a:ext cx="8046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134E4A"/>
                </a:solidFill>
                <a:latin typeface="Microsoft YaHei"/>
              </a:defRPr>
            </a:pPr>
            <a:r>
              <a:t>• 东南亚是全球电商增长最快的区域之一，增速远超全球平均水平</a:t>
            </a:r>
            <a:br/>
            <a:r>
              <a:t>• 越南、印尼、泰国为核心增长引擎，近两年增速均超过25%</a:t>
            </a:r>
            <a:br/>
            <a:r>
              <a:t>• 线上消费习惯加速形成，电商渗透率持续攀升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4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731520" y="3657600"/>
            <a:ext cx="2286000" cy="22860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498079" y="-274320"/>
            <a:ext cx="2286000" cy="2286000"/>
          </a:xfrm>
          <a:prstGeom prst="ellipse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CCFBF1"/>
                </a:solidFill>
                <a:latin typeface="Microsoft YaHei"/>
              </a:defRPr>
            </a:pPr>
            <a:r>
              <a:t>PART 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8229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Microsoft YaHei"/>
              </a:defRPr>
            </a:pPr>
            <a:r>
              <a:t>小前提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14B8A6"/>
                </a:solidFill>
                <a:latin typeface="Microsoft YaHei"/>
              </a:defRPr>
            </a:pPr>
            <a:r>
              <a:t>跨境物流：增长的核心引擎</a:t>
            </a:r>
          </a:p>
        </p:txBody>
      </p:sp>
      <p:sp>
        <p:nvSpPr>
          <p:cNvPr id="7" name="Rectangle 6"/>
          <p:cNvSpPr/>
          <p:nvPr/>
        </p:nvSpPr>
        <p:spPr>
          <a:xfrm>
            <a:off x="3886200" y="3840480"/>
            <a:ext cx="1371600" cy="36576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F76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跨境物流：机遇与挑战并存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65760" y="960120"/>
            <a:ext cx="4023360" cy="23317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DC2626"/>
                </a:solidFill>
                <a:latin typeface="Microsoft YaHei"/>
              </a:defRPr>
            </a:pPr>
            <a:r>
              <a:t>核心痛点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365760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34E4A"/>
                </a:solidFill>
                <a:latin typeface="Microsoft YaHei"/>
              </a:defRPr>
            </a:pPr>
            <a:r>
              <a:t>• 物流成本高：占商品价格20-40%</a:t>
            </a:r>
            <a:br/>
            <a:r>
              <a:t>• 配送时效慢：平均7-15天送达</a:t>
            </a:r>
            <a:br/>
            <a:r>
              <a:t>• 最后一公里：末端配送不完善</a:t>
            </a:r>
            <a:br/>
            <a:r>
              <a:t>• 退货率高：平均15-25%</a:t>
            </a:r>
            <a:br/>
            <a:r>
              <a:t>• 清关复杂：各国政策差异大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960120"/>
            <a:ext cx="4023360" cy="23317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937760" y="10972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F766E"/>
                </a:solidFill>
                <a:latin typeface="Microsoft YaHei"/>
              </a:defRPr>
            </a:pPr>
            <a:r>
              <a:t>投资机遇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463040"/>
            <a:ext cx="365760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34E4A"/>
                </a:solidFill>
                <a:latin typeface="Microsoft YaHei"/>
              </a:defRPr>
            </a:pPr>
            <a:r>
              <a:t>• 物流基础设施快速建设中</a:t>
            </a:r>
            <a:br/>
            <a:r>
              <a:t>• 政策支持跨境电商发展</a:t>
            </a:r>
            <a:br/>
            <a:r>
              <a:t>• 科技赋能：智能仓储、无人机</a:t>
            </a:r>
            <a:br/>
            <a:r>
              <a:t>• 模式创新：海外仓、集运</a:t>
            </a:r>
            <a:br/>
            <a:r>
              <a:t>• 整合机会：行业集中度低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3520440"/>
            <a:ext cx="8412480" cy="1280160"/>
          </a:xfrm>
          <a:prstGeom prst="roundRect">
            <a:avLst/>
          </a:prstGeom>
          <a:solidFill>
            <a:srgbClr val="0F76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48640" y="3657600"/>
            <a:ext cx="8046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核心观点：痛点即机遇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023360"/>
            <a:ext cx="8046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CFBF1"/>
                </a:solidFill>
                <a:latin typeface="Microsoft YaHei"/>
              </a:defRPr>
            </a:pPr>
            <a:r>
              <a:t>物流是电商发展的最大瓶颈，也是最大的增长机会。解决物流痛点的企业将获得巨大的竞争优势。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F76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细分市场机会矩阵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320" y="914400"/>
            <a:ext cx="1600200" cy="2560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274320" y="1005840"/>
            <a:ext cx="1600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F766E"/>
                </a:solidFill>
                <a:latin typeface="Microsoft YaHei"/>
              </a:defRPr>
            </a:pPr>
            <a:r>
              <a:t>印尼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增速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1572768"/>
            <a:ext cx="1600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D9488"/>
                </a:solidFill>
                <a:latin typeface="Microsoft YaHei"/>
              </a:defRPr>
            </a:pPr>
            <a:r>
              <a:t>25%+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192024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物流成熟度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2121408"/>
            <a:ext cx="1600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DC2626"/>
                </a:solidFill>
                <a:latin typeface="Microsoft YaHei"/>
              </a:defRPr>
            </a:pPr>
            <a:r>
              <a:t>低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" y="242316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核心机会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" y="2624328"/>
            <a:ext cx="1600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134E4A"/>
                </a:solidFill>
                <a:latin typeface="Microsoft YaHei"/>
              </a:defRPr>
            </a:pPr>
            <a:r>
              <a:t>海外仓建设</a:t>
            </a:r>
            <a:br/>
            <a:r>
              <a:t>末端配送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011679" y="914400"/>
            <a:ext cx="1600200" cy="2560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2011679" y="1005840"/>
            <a:ext cx="1600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F766E"/>
                </a:solidFill>
                <a:latin typeface="Microsoft YaHei"/>
              </a:defRPr>
            </a:pPr>
            <a:r>
              <a:t>越南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79" y="137160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增速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79" y="1572768"/>
            <a:ext cx="1600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D9488"/>
                </a:solidFill>
                <a:latin typeface="Microsoft YaHei"/>
              </a:defRPr>
            </a:pPr>
            <a:r>
              <a:t>30%+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11679" y="192024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物流成熟度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79" y="2121408"/>
            <a:ext cx="1600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D97706"/>
                </a:solidFill>
                <a:latin typeface="Microsoft YaHei"/>
              </a:defRPr>
            </a:pPr>
            <a:r>
              <a:t>中低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11679" y="242316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核心机会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11679" y="2624328"/>
            <a:ext cx="1600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134E4A"/>
                </a:solidFill>
                <a:latin typeface="Microsoft YaHei"/>
              </a:defRPr>
            </a:pPr>
            <a:r>
              <a:t>跨境专线</a:t>
            </a:r>
            <a:br/>
            <a:r>
              <a:t>仓储整合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49039" y="914400"/>
            <a:ext cx="1600200" cy="2560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3749039" y="1005840"/>
            <a:ext cx="1600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F766E"/>
                </a:solidFill>
                <a:latin typeface="Microsoft YaHei"/>
              </a:defRPr>
            </a:pPr>
            <a:r>
              <a:t>泰国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49039" y="137160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增速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49039" y="1572768"/>
            <a:ext cx="1600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D9488"/>
                </a:solidFill>
                <a:latin typeface="Microsoft YaHei"/>
              </a:defRPr>
            </a:pPr>
            <a:r>
              <a:t>18%+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49039" y="192024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物流成熟度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49039" y="2121408"/>
            <a:ext cx="1600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6A34A"/>
                </a:solidFill>
                <a:latin typeface="Microsoft YaHei"/>
              </a:defRPr>
            </a:pPr>
            <a:r>
              <a:t>中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49039" y="242316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核心机会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49039" y="2624328"/>
            <a:ext cx="1600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134E4A"/>
                </a:solidFill>
                <a:latin typeface="Microsoft YaHei"/>
              </a:defRPr>
            </a:pPr>
            <a:r>
              <a:t>仓配一体</a:t>
            </a:r>
            <a:br/>
            <a:r>
              <a:t>时效升级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486399" y="914400"/>
            <a:ext cx="1600200" cy="2560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5486399" y="1005840"/>
            <a:ext cx="1600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F766E"/>
                </a:solidFill>
                <a:latin typeface="Microsoft YaHei"/>
              </a:defRPr>
            </a:pPr>
            <a:r>
              <a:t>马来西亚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399" y="137160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增速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399" y="1572768"/>
            <a:ext cx="1600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D9488"/>
                </a:solidFill>
                <a:latin typeface="Microsoft YaHei"/>
              </a:defRPr>
            </a:pPr>
            <a:r>
              <a:t>15%+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399" y="192024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物流成熟度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399" y="2121408"/>
            <a:ext cx="1600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6A34A"/>
                </a:solidFill>
                <a:latin typeface="Microsoft YaHei"/>
              </a:defRPr>
            </a:pPr>
            <a:r>
              <a:t>中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399" y="242316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核心机会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399" y="2624328"/>
            <a:ext cx="1600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134E4A"/>
                </a:solidFill>
                <a:latin typeface="Microsoft YaHei"/>
              </a:defRPr>
            </a:pPr>
            <a:r>
              <a:t>清关服务</a:t>
            </a:r>
            <a:br/>
            <a:r>
              <a:t>本地化运营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223759" y="914400"/>
            <a:ext cx="1600200" cy="2560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7223759" y="1005840"/>
            <a:ext cx="1600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F766E"/>
                </a:solidFill>
                <a:latin typeface="Microsoft YaHei"/>
              </a:defRPr>
            </a:pPr>
            <a:r>
              <a:t>菲律宾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3759" y="137160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增速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223759" y="1572768"/>
            <a:ext cx="1600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D9488"/>
                </a:solidFill>
                <a:latin typeface="Microsoft YaHei"/>
              </a:defRPr>
            </a:pPr>
            <a:r>
              <a:t>22%+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223759" y="192024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物流成熟度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23759" y="2121408"/>
            <a:ext cx="1600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DC2626"/>
                </a:solidFill>
                <a:latin typeface="Microsoft YaHei"/>
              </a:defRPr>
            </a:pPr>
            <a:r>
              <a:t>低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223759" y="2423160"/>
            <a:ext cx="1600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4748B"/>
                </a:solidFill>
                <a:latin typeface="Microsoft YaHei"/>
              </a:defRPr>
            </a:pPr>
            <a:r>
              <a:t>核心机会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223759" y="2624328"/>
            <a:ext cx="1600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134E4A"/>
                </a:solidFill>
                <a:latin typeface="Microsoft YaHei"/>
              </a:defRPr>
            </a:pPr>
            <a:r>
              <a:t>群岛物流</a:t>
            </a:r>
            <a:br/>
            <a:r>
              <a:t>最后一公里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274320" y="3703320"/>
            <a:ext cx="8595360" cy="1143000"/>
          </a:xfrm>
          <a:prstGeom prst="roundRect">
            <a:avLst/>
          </a:prstGeom>
          <a:solidFill>
            <a:srgbClr val="CCFB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457200" y="3794760"/>
            <a:ext cx="8046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F766E"/>
                </a:solidFill>
                <a:latin typeface="Microsoft YaHei"/>
              </a:defRPr>
            </a:pPr>
            <a:r>
              <a:t>战略建议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57200" y="41605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34E4A"/>
                </a:solidFill>
                <a:latin typeface="Microsoft YaHei"/>
              </a:defRPr>
            </a:pPr>
            <a:r>
              <a:t>优先布局印尼、越南（高增长+低成熟度=最大机会）；逐步扩展泰国、马来西亚；关注菲律宾群岛物流创新。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32320" y="3657600"/>
            <a:ext cx="2743200" cy="27432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CFBF1"/>
                </a:solidFill>
                <a:latin typeface="Microsoft YaHei"/>
              </a:defRPr>
            </a:pPr>
            <a:r>
              <a:t>PART 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结论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1920240"/>
            <a:ext cx="7315200" cy="11887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97280" y="2103120"/>
            <a:ext cx="6949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766E"/>
                </a:solidFill>
                <a:latin typeface="Microsoft YaHei"/>
              </a:defRPr>
            </a:pPr>
            <a:r>
              <a:t>东南亚跨境电商物流存在巨大增长机会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06040"/>
            <a:ext cx="6949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0D9488"/>
                </a:solidFill>
                <a:latin typeface="Microsoft YaHei"/>
              </a:defRPr>
            </a:pPr>
            <a:r>
              <a:t>当前是投资与布局的黄金窗口期</a:t>
            </a:r>
          </a:p>
        </p:txBody>
      </p:sp>
      <p:sp>
        <p:nvSpPr>
          <p:cNvPr id="8" name="Oval 7"/>
          <p:cNvSpPr/>
          <p:nvPr/>
        </p:nvSpPr>
        <p:spPr>
          <a:xfrm>
            <a:off x="1737360" y="3337560"/>
            <a:ext cx="457200" cy="457200"/>
          </a:xfrm>
          <a:prstGeom prst="ellipse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737360" y="3401568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84048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CFBF1"/>
                </a:solidFill>
                <a:latin typeface="Microsoft YaHei"/>
              </a:defRPr>
            </a:pPr>
            <a:r>
              <a:t>快速进入</a:t>
            </a:r>
            <a:br/>
            <a:r>
              <a:t>抢占先机</a:t>
            </a:r>
          </a:p>
        </p:txBody>
      </p:sp>
      <p:sp>
        <p:nvSpPr>
          <p:cNvPr id="11" name="Oval 10"/>
          <p:cNvSpPr/>
          <p:nvPr/>
        </p:nvSpPr>
        <p:spPr>
          <a:xfrm>
            <a:off x="4206240" y="3337560"/>
            <a:ext cx="457200" cy="457200"/>
          </a:xfrm>
          <a:prstGeom prst="ellipse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206240" y="3401568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384048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CFBF1"/>
                </a:solidFill>
                <a:latin typeface="Microsoft YaHei"/>
              </a:defRPr>
            </a:pPr>
            <a:r>
              <a:t>科技赋能</a:t>
            </a:r>
            <a:br/>
            <a:r>
              <a:t>提升效率</a:t>
            </a:r>
          </a:p>
        </p:txBody>
      </p:sp>
      <p:sp>
        <p:nvSpPr>
          <p:cNvPr id="14" name="Oval 13"/>
          <p:cNvSpPr/>
          <p:nvPr/>
        </p:nvSpPr>
        <p:spPr>
          <a:xfrm>
            <a:off x="6675120" y="3337560"/>
            <a:ext cx="457200" cy="457200"/>
          </a:xfrm>
          <a:prstGeom prst="ellipse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675120" y="3401568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35040" y="384048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CFBF1"/>
                </a:solidFill>
                <a:latin typeface="Microsoft YaHei"/>
              </a:defRPr>
            </a:pPr>
            <a:r>
              <a:t>本地深耕</a:t>
            </a:r>
            <a:br/>
            <a:r>
              <a:t>建立壁垒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200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0F766E"/>
                </a:solidFill>
                <a:latin typeface="Microsoft YaHei"/>
              </a:defRPr>
            </a:pPr>
            <a:r>
              <a:t>总结：三段论推导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005840"/>
            <a:ext cx="8229600" cy="868680"/>
          </a:xfrm>
          <a:prstGeom prst="roundRect">
            <a:avLst/>
          </a:prstGeom>
          <a:solidFill>
            <a:srgbClr val="CCFB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111556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0D9488"/>
                </a:solidFill>
                <a:latin typeface="Microsoft YaHei"/>
              </a:defRPr>
            </a:pPr>
            <a:r>
              <a:t>大前提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389888"/>
            <a:ext cx="7863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134E4A"/>
                </a:solidFill>
                <a:latin typeface="Microsoft YaHei"/>
              </a:defRPr>
            </a:pPr>
            <a:r>
              <a:t>东南亚数字经济崛起，电商市场年复合增长率超20%，是全球增长最快的区域之一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97680" y="192024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14B8A6"/>
                </a:solidFill>
                <a:latin typeface="Microsoft YaHei"/>
              </a:defRPr>
            </a:pPr>
            <a:r>
              <a:t>▼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286000"/>
            <a:ext cx="8229600" cy="868680"/>
          </a:xfrm>
          <a:prstGeom prst="roundRect">
            <a:avLst/>
          </a:prstGeom>
          <a:solidFill>
            <a:srgbClr val="CCFB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239572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0D9488"/>
                </a:solidFill>
                <a:latin typeface="Microsoft YaHei"/>
              </a:defRPr>
            </a:pPr>
            <a:r>
              <a:t>小前提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670048"/>
            <a:ext cx="7863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134E4A"/>
                </a:solidFill>
                <a:latin typeface="Microsoft YaHei"/>
              </a:defRPr>
            </a:pPr>
            <a:r>
              <a:t>跨境物流是电商发展的核心瓶颈（成本高、时效慢），但痛点即机遇，存在巨大改善空间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97680" y="320040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14B8A6"/>
                </a:solidFill>
                <a:latin typeface="Microsoft YaHei"/>
              </a:defRPr>
            </a:pPr>
            <a:r>
              <a:t>▼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3566160"/>
            <a:ext cx="8229600" cy="1005840"/>
          </a:xfrm>
          <a:prstGeom prst="roundRect">
            <a:avLst/>
          </a:prstGeom>
          <a:solidFill>
            <a:srgbClr val="0F76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40080" y="3675887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4B8A6"/>
                </a:solidFill>
                <a:latin typeface="Microsoft YaHei"/>
              </a:defRPr>
            </a:pPr>
            <a:r>
              <a:t>结论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977639"/>
            <a:ext cx="7863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东南亚跨境电商物流存在巨大增长机会，当前是布局的黄金窗口期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257</Words>
  <Application>Microsoft Office PowerPoint</Application>
  <PresentationFormat>全屏显示(16:9)</PresentationFormat>
  <Paragraphs>104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HW</dc:creator>
  <cp:keywords/>
  <dc:description>generated using python-pptx</dc:description>
  <cp:lastModifiedBy>瑞琪 严</cp:lastModifiedBy>
  <cp:revision>1</cp:revision>
  <dcterms:created xsi:type="dcterms:W3CDTF">2013-01-27T09:14:16Z</dcterms:created>
  <dcterms:modified xsi:type="dcterms:W3CDTF">2026-03-30T06:57:17Z</dcterms:modified>
  <cp:category/>
</cp:coreProperties>
</file>